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9" r:id="rId1"/>
    <p:sldMasterId id="2147484202" r:id="rId2"/>
    <p:sldMasterId id="2147484353" r:id="rId3"/>
    <p:sldMasterId id="2147484368" r:id="rId4"/>
    <p:sldMasterId id="2147484381" r:id="rId5"/>
    <p:sldMasterId id="2147484394" r:id="rId6"/>
  </p:sldMasterIdLst>
  <p:notesMasterIdLst>
    <p:notesMasterId r:id="rId21"/>
  </p:notesMasterIdLst>
  <p:handoutMasterIdLst>
    <p:handoutMasterId r:id="rId22"/>
  </p:handoutMasterIdLst>
  <p:sldIdLst>
    <p:sldId id="321" r:id="rId7"/>
    <p:sldId id="330" r:id="rId8"/>
    <p:sldId id="298" r:id="rId9"/>
    <p:sldId id="332" r:id="rId10"/>
    <p:sldId id="334" r:id="rId11"/>
    <p:sldId id="273" r:id="rId12"/>
    <p:sldId id="336" r:id="rId13"/>
    <p:sldId id="339" r:id="rId14"/>
    <p:sldId id="340" r:id="rId15"/>
    <p:sldId id="341" r:id="rId16"/>
    <p:sldId id="343" r:id="rId17"/>
    <p:sldId id="344" r:id="rId18"/>
    <p:sldId id="345" r:id="rId19"/>
    <p:sldId id="294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AA7"/>
    <a:srgbClr val="28B9C8"/>
    <a:srgbClr val="66CCD6"/>
    <a:srgbClr val="67CDD7"/>
    <a:srgbClr val="C74C83"/>
    <a:srgbClr val="156169"/>
    <a:srgbClr val="B980DC"/>
    <a:srgbClr val="CA9FE5"/>
    <a:srgbClr val="762CA4"/>
    <a:srgbClr val="4F2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89722" autoAdjust="0"/>
  </p:normalViewPr>
  <p:slideViewPr>
    <p:cSldViewPr snapToGrid="0" snapToObjects="1">
      <p:cViewPr varScale="1">
        <p:scale>
          <a:sx n="76" d="100"/>
          <a:sy n="76" d="100"/>
        </p:scale>
        <p:origin x="8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227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3DEB3ED-19F5-487A-8878-B74F2FBC58B2}" type="datetime1">
              <a:rPr lang="en-US" altLang="en-US"/>
              <a:pPr/>
              <a:t>3/14/2016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4AC5AB2-B991-4CB4-B2FD-482735232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686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C38D3BF-FB9F-496C-B180-6097F09DFB5E}" type="datetime1">
              <a:rPr lang="en-US" altLang="en-US"/>
              <a:pPr/>
              <a:t>3/14/2016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7FD166-2A34-435A-8CE5-79BCA4804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618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ca.gov/sp/cd/re/itfoundations.asp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inet2.cde.ca.gov/cmd/translatedparentaldoc.aspx?docid=8891-8896" TargetMode="External"/><Relationship Id="rId4" Type="http://schemas.openxmlformats.org/officeDocument/2006/relationships/hyperlink" Target="http://inet2.cde.ca.gov/cmd/translatedparentaldoc.aspx?docid=7212-721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1257D10-BE24-4255-9DED-1901978F3094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9947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For more information check out </a:t>
            </a:r>
            <a:r>
              <a:rPr lang="en-US" altLang="en-US" dirty="0" smtClean="0"/>
              <a:t>online modules </a:t>
            </a:r>
            <a:r>
              <a:rPr lang="en-US" altLang="en-US" dirty="0" smtClean="0"/>
              <a:t>about Visual and Performing Arts, Health, </a:t>
            </a:r>
            <a:r>
              <a:rPr lang="en-US" altLang="en-US" dirty="0" smtClean="0"/>
              <a:t>and Physical Development.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There are also online modules for all other domains </a:t>
            </a:r>
            <a:r>
              <a:rPr lang="en-US" altLang="en-US" dirty="0" smtClean="0"/>
              <a:t>encompassed in the</a:t>
            </a:r>
            <a:r>
              <a:rPr lang="en-US" altLang="en-US" baseline="0" dirty="0" smtClean="0"/>
              <a:t> three volumes of the PLF and PCF. </a:t>
            </a:r>
            <a:endParaRPr lang="en-US" alt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B5A9F8B-0D08-4E24-B6CB-FF59964B1904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26814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l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Contact your local CPIN region for more in-depth training.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altLang="en-US" dirty="0" smtClean="0"/>
          </a:p>
          <a:p>
            <a:r>
              <a:rPr lang="en-US" altLang="en-US" dirty="0" smtClean="0"/>
              <a:t>Go </a:t>
            </a:r>
            <a:r>
              <a:rPr lang="en-US" altLang="en-US" dirty="0" smtClean="0"/>
              <a:t>to the </a:t>
            </a:r>
            <a:r>
              <a:rPr lang="en-US" altLang="en-US" dirty="0" smtClean="0"/>
              <a:t>CPIN.Us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Web site and </a:t>
            </a:r>
            <a:r>
              <a:rPr lang="en-US" altLang="en-US" dirty="0" smtClean="0"/>
              <a:t>contact your local regional lead for more training </a:t>
            </a:r>
            <a:r>
              <a:rPr lang="en-US" altLang="en-US" dirty="0" smtClean="0"/>
              <a:t>opportunities;</a:t>
            </a:r>
            <a:r>
              <a:rPr lang="en-US" altLang="en-US" baseline="0" dirty="0" smtClean="0"/>
              <a:t> y</a:t>
            </a:r>
            <a:r>
              <a:rPr lang="en-US" altLang="en-US" dirty="0" smtClean="0"/>
              <a:t>ou </a:t>
            </a:r>
            <a:r>
              <a:rPr lang="en-US" altLang="en-US" dirty="0" smtClean="0"/>
              <a:t>may also look at the schedule for upcoming events near you.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35338FF-901B-4059-84F3-10B826ECD781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55276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B10327-78D4-4F16-B9BE-09C1A1E27000}" type="slidenum">
              <a:rPr lang="en-US" altLang="en-US" sz="1200" i="0"/>
              <a:pPr/>
              <a:t>12</a:t>
            </a:fld>
            <a:endParaRPr lang="en-US" altLang="en-US" sz="1200" i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Read the first bullet.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Pass out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 the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Web handout.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On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pages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173-192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of the appendix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you will find a summary list of the foundations, excluding the examples and other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material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 (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Hold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one up to show how small it is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.).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Remind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participants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that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the preschool foundations email address on the previous page is also on the CDE Web site. 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Many questions were asked during the extensive public review process. CDE has developed a set of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FAQs to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provide the answers to those questions. The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FAQ document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is a living document. Over time, new questions will be added and existing responses may be clarified as needed.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498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FAEB47-71DA-421D-B834-2E9F436334DE}" type="slidenum">
              <a:rPr lang="en-US" altLang="en-US" sz="1200" i="0"/>
              <a:pPr/>
              <a:t>13</a:t>
            </a:fld>
            <a:endParaRPr lang="en-US" altLang="en-US" sz="1200" i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Remind participants that there is a handout in their folder with ordering information. </a:t>
            </a:r>
          </a:p>
        </p:txBody>
      </p:sp>
    </p:spTree>
    <p:extLst>
      <p:ext uri="{BB962C8B-B14F-4D97-AF65-F5344CB8AC3E}">
        <p14:creationId xmlns:p14="http://schemas.microsoft.com/office/powerpoint/2010/main" val="1224702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FDF8C43-7A34-40B0-832C-FF1F0E3CE34B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097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E9456D-4A09-4EFF-92BB-478FACD66CE4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…[T]he California Department of Education, during a three-yearlong collaborative effort with leading early childhood educators, researchers, advocates, and parents, developed these preschool learning foundations </a:t>
            </a:r>
            <a:r>
              <a:rPr lang="en-US" dirty="0" smtClean="0"/>
              <a:t>(</a:t>
            </a:r>
            <a:r>
              <a:rPr lang="en-US" altLang="ja-JP" i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 </a:t>
            </a:r>
            <a:r>
              <a:rPr lang="en-US" altLang="ja-JP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Message from the State Superintendent of Public Instruction</a:t>
            </a: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[PLF</a:t>
            </a:r>
            <a:r>
              <a:rPr lang="en-US" altLang="ja-JP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, Vol. 1, p. </a:t>
            </a:r>
            <a:r>
              <a:rPr lang="en-US" altLang="ja-JP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v]).”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endParaRPr lang="en-US" altLang="en-US" i="1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On January 22, 2008, Jack O’Connell—then State Superintendent of Public Instruction—</a:t>
            </a:r>
            <a:r>
              <a:rPr lang="en-US" altLang="ja-JP" dirty="0">
                <a:ea typeface="ＭＳ Ｐゴシック" panose="020B0600070205080204" pitchFamily="34" charset="-128"/>
              </a:rPr>
              <a:t>formally released the foundations during the California State of Education address. 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48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Times" pitchFamily="18" charset="0"/>
              </a:rPr>
              <a:t>All three volumes of the Preschool Learning Foundations (PLF) and Preschool Curriculum Framework (PCF) are posted on the CDE</a:t>
            </a:r>
            <a:r>
              <a:rPr lang="en-US" altLang="en-US" baseline="0" dirty="0" smtClean="0">
                <a:latin typeface="Times" pitchFamily="18" charset="0"/>
              </a:rPr>
              <a:t> Web site for free download.</a:t>
            </a:r>
          </a:p>
          <a:p>
            <a:endParaRPr lang="en-US" altLang="en-US" dirty="0" smtClean="0">
              <a:latin typeface="Times" pitchFamily="18" charset="0"/>
            </a:endParaRPr>
          </a:p>
          <a:p>
            <a:r>
              <a:rPr lang="en-US" altLang="en-US" dirty="0" smtClean="0">
                <a:latin typeface="Times" pitchFamily="18" charset="0"/>
              </a:rPr>
              <a:t>The</a:t>
            </a:r>
            <a:r>
              <a:rPr lang="en-US" altLang="en-US" baseline="0" dirty="0" smtClean="0">
                <a:latin typeface="Times" pitchFamily="18" charset="0"/>
              </a:rPr>
              <a:t> i</a:t>
            </a:r>
            <a:r>
              <a:rPr lang="en-US" altLang="en-US" dirty="0" smtClean="0">
                <a:latin typeface="Times" pitchFamily="18" charset="0"/>
              </a:rPr>
              <a:t>ntroduction</a:t>
            </a:r>
            <a:r>
              <a:rPr lang="en-US" altLang="en-US" baseline="0" dirty="0" smtClean="0">
                <a:latin typeface="Times" pitchFamily="18" charset="0"/>
              </a:rPr>
              <a:t> sections for all three volumes of the PLF have been translated:</a:t>
            </a:r>
            <a:endParaRPr lang="en-US" altLang="en-US" dirty="0" smtClean="0">
              <a:latin typeface="Times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" pitchFamily="18" charset="0"/>
                <a:hlinkClick r:id="rId3"/>
              </a:rPr>
              <a:t>Volume </a:t>
            </a:r>
            <a:r>
              <a:rPr lang="en-US" altLang="en-US" dirty="0" smtClean="0">
                <a:latin typeface="Times" pitchFamily="18" charset="0"/>
                <a:hlinkClick r:id="rId3"/>
              </a:rPr>
              <a:t>1: Introduction </a:t>
            </a:r>
            <a:r>
              <a:rPr lang="en-US" altLang="en-US" dirty="0" smtClean="0">
                <a:latin typeface="Times" pitchFamily="18" charset="0"/>
                <a:hlinkClick r:id="rId3"/>
              </a:rPr>
              <a:t>Translations</a:t>
            </a:r>
            <a:endParaRPr lang="en-US" altLang="en-US" dirty="0" smtClean="0">
              <a:latin typeface="Times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" pitchFamily="18" charset="0"/>
                <a:hlinkClick r:id="rId4"/>
              </a:rPr>
              <a:t>Volume 2: Introduction Translations</a:t>
            </a:r>
            <a:endParaRPr lang="en-US" altLang="en-US" dirty="0" smtClean="0">
              <a:latin typeface="Times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" pitchFamily="18" charset="0"/>
                <a:hlinkClick r:id="rId5"/>
              </a:rPr>
              <a:t>Volume 3: Introduction Translations</a:t>
            </a:r>
            <a:endParaRPr lang="en-US" altLang="en-US" dirty="0" smtClean="0">
              <a:latin typeface="Times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FD166-2A34-435A-8CE5-79BCA4804E0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786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The foundations written for each of these domains are based on research and evidence and are enhanced with the 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suggestions and examples of expert practitioners: 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Relevant studies from the literature. For example, Becker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s 1989 study. 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Preschoolers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 Use of Number Words to Denote One-to-One Correspondence,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”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 in </a:t>
            </a:r>
            <a:r>
              <a:rPr lang="en-US" altLang="ja-JP" i="1" dirty="0" smtClean="0">
                <a:ea typeface="ＭＳ Ｐゴシック" panose="020B0600070205080204" pitchFamily="34" charset="-128"/>
              </a:rPr>
              <a:t>Child Development, 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Vol. 60 (Mathematics, References page 168).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Early childhood education standards from other states such as Hawaii and Texas (Social-Emotional, Introduction page 5 footnote).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Well-validated assessment tools such as the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Ages &amp; Stages Questionnaires (ASQ): A Parent-Completed, Child-Monitoring System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(Social-Emotional, References and Source Materials, page 36).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Documents from the California Department of Education such as the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English-Language Arts Content Standards for California Public Schools, Kindergarten Through Grade Twelve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(Language and Literacy, Introduction page 48 left column).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General sources such as the 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Report of the National Reading Panel 2000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  (Language and Literacy, Introduction page 73 left column).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A reference list of these source materials is included in this document, along with detailed Bibliographic Notes for each of the developmental domains.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7F850D-E9DA-4FBE-AF37-9BA6C1560D2C}" type="slidenum">
              <a:rPr lang="en-US" altLang="en-US" sz="1200" i="0"/>
              <a:pPr/>
              <a:t>4</a:t>
            </a:fld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72943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6C30E5-2D3D-4D56-A4F7-B4EB9A35B654}" type="slidenum">
              <a:rPr lang="en-US" altLang="en-US" sz="1200" i="0"/>
              <a:pPr/>
              <a:t>5</a:t>
            </a:fld>
            <a:endParaRPr lang="en-US" altLang="en-US" sz="1200" i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3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831B6D2-F706-4707-A505-C1347AB9D980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dirty="0" smtClean="0"/>
              <a:t>Read </a:t>
            </a:r>
            <a:r>
              <a:rPr lang="en-US" altLang="en-US" dirty="0" smtClean="0"/>
              <a:t>the slide.</a:t>
            </a:r>
            <a:endParaRPr lang="en-US" altLang="en-US" dirty="0" smtClean="0"/>
          </a:p>
          <a:p>
            <a:endParaRPr lang="en-US" altLang="en-US" dirty="0" smtClean="0"/>
          </a:p>
          <a:p>
            <a:pPr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690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19310FD-4C59-494C-A791-CB3E34BA00A2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PCF provides teacher strategies that are: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Developmentally appropriate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Reflective and intentional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Individually and culturally meaningful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296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Not all children learn in the same way.</a:t>
            </a:r>
          </a:p>
          <a:p>
            <a:pPr eaLnBrk="1" hangingPunct="1">
              <a:spcBef>
                <a:spcPts val="1200"/>
              </a:spcBef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But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ALL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children will benefit from strategies and concepts in the Preschool Curriculum Framework.</a:t>
            </a:r>
          </a:p>
          <a:p>
            <a:pPr eaLnBrk="1" hangingPunct="1">
              <a:spcBef>
                <a:spcPts val="1200"/>
              </a:spcBef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Students with various learning styles, special needs, and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differences in language and/or culture will all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benefit from the strategies found in the PCF.</a:t>
            </a:r>
          </a:p>
          <a:p>
            <a:endParaRPr lang="en-US" alt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9F61230-0E67-4CC4-9A00-871744434CCB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46957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r>
              <a:rPr lang="en-US" altLang="en-US" dirty="0" smtClean="0"/>
              <a:t>Skim through the introductory matter of the domain until you find a section titled,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Guiding Principles.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Find and highlight the section heading,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Guiding Principles.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After all have been found, continue to next step. Each domain chapter includes domain specific guiding principles that supplement the overarching principles explored in Chapter 1. 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In each chapter after the guiding principles, find a section on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Environments and Materials.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Find and highlight the section heading,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Environments and Materials.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After all have been found, continue to next step. Each chapter includes suggestions of environments and materials to support children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growth and development in that domain.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Domain chapters end with a summary of strands and </a:t>
            </a:r>
            <a:r>
              <a:rPr lang="en-US" altLang="en-US" dirty="0" err="1" smtClean="0"/>
              <a:t>substrands</a:t>
            </a:r>
            <a:r>
              <a:rPr lang="en-US" altLang="en-US" dirty="0" smtClean="0"/>
              <a:t> that align with the strands and </a:t>
            </a:r>
            <a:r>
              <a:rPr lang="en-US" altLang="en-US" dirty="0" err="1" smtClean="0"/>
              <a:t>substrands</a:t>
            </a:r>
            <a:r>
              <a:rPr lang="en-US" altLang="en-US" dirty="0" smtClean="0"/>
              <a:t> in the Preschool Learning Foundations.  Locate this feature in the chapter and highlight the section heading.</a:t>
            </a:r>
          </a:p>
        </p:txBody>
      </p:sp>
    </p:spTree>
    <p:extLst>
      <p:ext uri="{BB962C8B-B14F-4D97-AF65-F5344CB8AC3E}">
        <p14:creationId xmlns:p14="http://schemas.microsoft.com/office/powerpoint/2010/main" val="85876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556" y="2130425"/>
            <a:ext cx="685564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70A992-A516-4258-8114-00CDA58CD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8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AC73BE-A0C9-4ED0-8B49-737EE9F6F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31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60D216-80F6-4055-AB55-3118A5C74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83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508" y="274638"/>
            <a:ext cx="786195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1359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4648200" y="1600200"/>
            <a:ext cx="4038600" cy="1359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798136" y="2893243"/>
            <a:ext cx="4038600" cy="1359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4989136" y="2960016"/>
            <a:ext cx="4038600" cy="1359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950536" y="4186286"/>
            <a:ext cx="4038600" cy="1359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4989136" y="4319832"/>
            <a:ext cx="4038600" cy="1359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/>
          </p:nvPr>
        </p:nvSpPr>
        <p:spPr>
          <a:xfrm>
            <a:off x="950536" y="5478543"/>
            <a:ext cx="4038600" cy="1359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4989136" y="5641155"/>
            <a:ext cx="4038600" cy="1359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686800" y="0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4560D216-80F6-4055-AB55-3118A5C74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044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4560D216-80F6-4055-AB55-3118A5C74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1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20A0-3A8C-401B-B77B-0FAAE5FCD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124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17F570-4C49-4E38-8491-B1FE8EC11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31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6B55C-1C43-4E68-A40B-E3FE92E0D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720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E93A9-FC59-494D-93CE-D1981B82C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472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4D492A-F7E5-49BD-85E2-4473C7CE2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643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628AC8-B431-43A1-9AF1-CA66703A0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19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EE686-6E93-4F3C-B838-102B77C28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75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1E0B00-1A2E-411C-A07D-9B819C3A2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8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99F09-FA07-4CB2-A27A-EF32BA88A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957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911CD8-37AE-478E-B02E-5628A54E7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1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418704-2F34-42D5-8C19-D12B922D9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64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85372D-7613-4344-9465-B46E18C71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716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6DE3F-C039-4444-9AD2-E16283C91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48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54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68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17F570-4C49-4E38-8491-B1FE8EC11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289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6B55C-1C43-4E68-A40B-E3FE92E0D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39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753" y="4406900"/>
            <a:ext cx="71749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753" y="2906713"/>
            <a:ext cx="71749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006AFE-DAC1-49B4-BB33-CD9FE153B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316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E93A9-FC59-494D-93CE-D1981B82C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223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4D492A-F7E5-49BD-85E2-4473C7CE2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71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628AC8-B431-43A1-9AF1-CA66703A0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148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1E0B00-1A2E-411C-A07D-9B819C3A2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865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99F09-FA07-4CB2-A27A-EF32BA88A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272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911CD8-37AE-478E-B02E-5628A54E7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487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418704-2F34-42D5-8C19-D12B922D9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541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85372D-7613-4344-9465-B46E18C71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911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6DE3F-C039-4444-9AD2-E16283C91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549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96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629" y="246357"/>
            <a:ext cx="770877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629" y="1600200"/>
            <a:ext cx="37518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95C9D2-51FC-401D-89AC-0581288855D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5194169" y="1588416"/>
            <a:ext cx="372123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34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17F570-4C49-4E38-8491-B1FE8EC11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859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6B55C-1C43-4E68-A40B-E3FE92E0D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3475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E93A9-FC59-494D-93CE-D1981B82C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838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4D492A-F7E5-49BD-85E2-4473C7CE2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056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628AC8-B431-43A1-9AF1-CA66703A0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86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1E0B00-1A2E-411C-A07D-9B819C3A2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29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99F09-FA07-4CB2-A27A-EF32BA88A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354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911CD8-37AE-478E-B02E-5628A54E7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51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418704-2F34-42D5-8C19-D12B922D9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947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85372D-7613-4344-9465-B46E18C71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00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187D10-C143-4285-9EBD-CE0D16D8B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072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6DE3F-C039-4444-9AD2-E16283C91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697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0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17F570-4C49-4E38-8491-B1FE8EC11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0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6B55C-1C43-4E68-A40B-E3FE92E0D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048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E93A9-FC59-494D-93CE-D1981B82C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535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4D492A-F7E5-49BD-85E2-4473C7CE2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042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628AC8-B431-43A1-9AF1-CA66703A0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690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1E0B00-1A2E-411C-A07D-9B819C3A2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2426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99F09-FA07-4CB2-A27A-EF32BA88A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016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911CD8-37AE-478E-B02E-5628A54E7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2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129F30-4A80-41BD-8E84-562EAF2F7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4517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418704-2F34-42D5-8C19-D12B922D9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90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85372D-7613-4344-9465-B46E18C71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4331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6DE3F-C039-4444-9AD2-E16283C91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7185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9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556" y="2130425"/>
            <a:ext cx="685564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70A992-A516-4258-8114-00CDA58CD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343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EE686-6E93-4F3C-B838-102B77C28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49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753" y="4406900"/>
            <a:ext cx="71749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753" y="2906713"/>
            <a:ext cx="71749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006AFE-DAC1-49B4-BB33-CD9FE153B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0104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629" y="246357"/>
            <a:ext cx="770877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629" y="1600200"/>
            <a:ext cx="37518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95C9D2-51FC-401D-89AC-0581288855D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5194169" y="1588416"/>
            <a:ext cx="372123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592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187D10-C143-4285-9EBD-CE0D16D8B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3934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129F30-4A80-41BD-8E84-562EAF2F7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56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020D83-C453-456D-B69A-973264F0A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17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020D83-C453-456D-B69A-973264F0A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30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1909CD-A22C-44FC-987B-6E89E80E0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8050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5E6880-DA1B-473C-B2EA-12E96A2BA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381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AC73BE-A0C9-4ED0-8B49-737EE9F6F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753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60D216-80F6-4055-AB55-3118A5C74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1167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508" y="274638"/>
            <a:ext cx="786195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1359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4648200" y="1600200"/>
            <a:ext cx="4038600" cy="1359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798136" y="2893243"/>
            <a:ext cx="4038600" cy="1359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4989136" y="2960016"/>
            <a:ext cx="4038600" cy="1359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950536" y="4186286"/>
            <a:ext cx="4038600" cy="1359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4989136" y="4319832"/>
            <a:ext cx="4038600" cy="1359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/>
          </p:nvPr>
        </p:nvSpPr>
        <p:spPr>
          <a:xfrm>
            <a:off x="950536" y="5478543"/>
            <a:ext cx="4038600" cy="1359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4989136" y="5641155"/>
            <a:ext cx="4038600" cy="13598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686800" y="0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4560D216-80F6-4055-AB55-3118A5C74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6025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4560D216-80F6-4055-AB55-3118A5C74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53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1909CD-A22C-44FC-987B-6E89E80E0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41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5E6880-DA1B-473C-B2EA-12E96A2BA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21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B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9428" y="0"/>
            <a:ext cx="933256" cy="70229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93509" y="246357"/>
            <a:ext cx="7927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3508" y="1647334"/>
            <a:ext cx="7927945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27E6F1A-2693-4822-A001-67099301E61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923828" y="6663822"/>
            <a:ext cx="8220172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/>
              <a:t>©</a:t>
            </a:r>
            <a:r>
              <a:rPr lang="en-US" altLang="en-US" sz="800" dirty="0" smtClean="0"/>
              <a:t>2016 </a:t>
            </a:r>
            <a:r>
              <a:rPr lang="en-US" altLang="en-US" sz="800" dirty="0"/>
              <a:t>California Department of Education (CDE) with the </a:t>
            </a:r>
            <a:r>
              <a:rPr lang="en-US" altLang="en-US" sz="800" dirty="0" err="1"/>
              <a:t>WestEd</a:t>
            </a:r>
            <a:r>
              <a:rPr lang="en-US" altLang="en-US" sz="800" dirty="0"/>
              <a:t> Center for Child &amp; Family Studies, California Preschool Instructional Network (CPIN).  (</a:t>
            </a:r>
            <a:r>
              <a:rPr lang="en-US" altLang="en-US" sz="800" dirty="0" smtClean="0"/>
              <a:t>02/2016) </a:t>
            </a:r>
            <a:endParaRPr lang="en-US" altLang="en-US" sz="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6"/>
          <a:srcRect b="855"/>
          <a:stretch/>
        </p:blipFill>
        <p:spPr>
          <a:xfrm>
            <a:off x="-1" y="-11339"/>
            <a:ext cx="823783" cy="68906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50" r:id="rId12"/>
    <p:sldLayoutId id="2147484351" r:id="rId13"/>
    <p:sldLayoutId id="214748441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anose="020B0600070205080204" pitchFamily="34" charset="-128"/>
          <a:cs typeface="ＭＳ Ｐゴシック" pitchFamily="-10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ＭＳ Ｐゴシック" pitchFamily="-10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ＭＳ Ｐゴシック" pitchFamily="-1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B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2FD316A-2290-4B15-BD9B-BA5CCE284A5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6663822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/>
              <a:t>©</a:t>
            </a:r>
            <a:r>
              <a:rPr lang="en-US" altLang="en-US" sz="800" dirty="0" smtClean="0"/>
              <a:t>2016 </a:t>
            </a:r>
            <a:r>
              <a:rPr lang="en-US" altLang="en-US" sz="800" dirty="0"/>
              <a:t>California Department of Education (CDE) with the </a:t>
            </a:r>
            <a:r>
              <a:rPr lang="en-US" altLang="en-US" sz="800" dirty="0" err="1"/>
              <a:t>WestEd</a:t>
            </a:r>
            <a:r>
              <a:rPr lang="en-US" altLang="en-US" sz="800" dirty="0"/>
              <a:t> Center for Child &amp; Family Studies, California Preschool Instructional Network (CPIN).  (</a:t>
            </a:r>
            <a:r>
              <a:rPr lang="en-US" altLang="en-US" sz="800" dirty="0" smtClean="0"/>
              <a:t>02/2016) </a:t>
            </a:r>
            <a:endParaRPr lang="en-US" alt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  <p:sldLayoutId id="2147484352" r:id="rId12"/>
    <p:sldLayoutId id="214748440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anose="020B0600070205080204" pitchFamily="34" charset="-128"/>
          <a:cs typeface="ＭＳ Ｐゴシック" pitchFamily="-10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ＭＳ Ｐゴシック" pitchFamily="-10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ＭＳ Ｐゴシック" pitchFamily="-1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B9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2FD316A-2290-4B15-BD9B-BA5CCE284A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  <p:sldLayoutId id="214748436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anose="020B0600070205080204" pitchFamily="34" charset="-128"/>
          <a:cs typeface="ＭＳ Ｐゴシック" pitchFamily="-10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ＭＳ Ｐゴシック" pitchFamily="-10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ＭＳ Ｐゴシック" pitchFamily="-1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C2FD316A-2290-4B15-BD9B-BA5CCE284A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35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  <p:sldLayoutId id="214748438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219AA7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anose="020B0600070205080204" pitchFamily="34" charset="-128"/>
          <a:cs typeface="ＭＳ Ｐゴシック" pitchFamily="-10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C2FD316A-2290-4B15-BD9B-BA5CCE284A5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6663822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/>
              <a:t>©</a:t>
            </a:r>
            <a:r>
              <a:rPr lang="en-US" altLang="en-US" sz="800" dirty="0" smtClean="0"/>
              <a:t>2016 </a:t>
            </a:r>
            <a:r>
              <a:rPr lang="en-US" altLang="en-US" sz="800" dirty="0"/>
              <a:t>California Department of Education (CDE) with the </a:t>
            </a:r>
            <a:r>
              <a:rPr lang="en-US" altLang="en-US" sz="800" dirty="0" err="1"/>
              <a:t>WestEd</a:t>
            </a:r>
            <a:r>
              <a:rPr lang="en-US" altLang="en-US" sz="800" dirty="0"/>
              <a:t> Center for Child &amp; Family Studies, California Preschool Instructional Network (CPIN).  (</a:t>
            </a:r>
            <a:r>
              <a:rPr lang="en-US" altLang="en-US" sz="800" dirty="0" smtClean="0"/>
              <a:t>02/2016) 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593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  <p:sldLayoutId id="21474843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219AA7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anose="020B0600070205080204" pitchFamily="34" charset="-128"/>
          <a:cs typeface="ＭＳ Ｐゴシック" pitchFamily="-10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9428" y="0"/>
            <a:ext cx="933256" cy="70229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93509" y="246357"/>
            <a:ext cx="79279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3508" y="1647334"/>
            <a:ext cx="7927945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527E6F1A-2693-4822-A001-67099301E61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923828" y="6663822"/>
            <a:ext cx="8220172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/>
              <a:t>©</a:t>
            </a:r>
            <a:r>
              <a:rPr lang="en-US" altLang="en-US" sz="800" dirty="0" smtClean="0"/>
              <a:t>2016 </a:t>
            </a:r>
            <a:r>
              <a:rPr lang="en-US" altLang="en-US" sz="800" dirty="0"/>
              <a:t>California Department of Education (CDE) with the </a:t>
            </a:r>
            <a:r>
              <a:rPr lang="en-US" altLang="en-US" sz="800" dirty="0" err="1"/>
              <a:t>WestEd</a:t>
            </a:r>
            <a:r>
              <a:rPr lang="en-US" altLang="en-US" sz="800" dirty="0"/>
              <a:t> Center for Child &amp; Family Studies, California Preschool Instructional Network (CPIN).  (</a:t>
            </a:r>
            <a:r>
              <a:rPr lang="en-US" altLang="en-US" sz="800" dirty="0" smtClean="0"/>
              <a:t>02/2016) </a:t>
            </a:r>
            <a:endParaRPr lang="en-US" altLang="en-US" sz="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/>
          <a:srcRect b="855"/>
          <a:stretch/>
        </p:blipFill>
        <p:spPr>
          <a:xfrm>
            <a:off x="-1" y="-11339"/>
            <a:ext cx="823783" cy="68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9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219AA7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MS PGothic" panose="020B0600070205080204" pitchFamily="34" charset="-128"/>
          <a:cs typeface="ＭＳ Ｐゴシック" pitchFamily="-10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pitchFamily="-10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4" title="Danci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8883" b="46190"/>
          <a:stretch/>
        </p:blipFill>
        <p:spPr>
          <a:xfrm>
            <a:off x="0" y="-273049"/>
            <a:ext cx="9144000" cy="4616450"/>
          </a:xfrm>
          <a:noFill/>
          <a:ln>
            <a:solidFill>
              <a:schemeClr val="bg1"/>
            </a:solidFill>
          </a:ln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653415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9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83" charset="0"/>
              <a:ea typeface="Times New Roman" pitchFamily="-83" charset="0"/>
              <a:cs typeface="Times New Roman" pitchFamily="-83" charset="0"/>
            </a:endParaRPr>
          </a:p>
          <a:p>
            <a:pPr algn="ctr">
              <a:defRPr/>
            </a:pPr>
            <a:r>
              <a:rPr lang="en-US" sz="9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</a:t>
            </a:r>
            <a:r>
              <a:rPr lang="en-US" sz="9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2016 California </a:t>
            </a:r>
            <a:r>
              <a:rPr lang="en-US" sz="9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Department of Education (CDE) with the WestEd Center for Child &amp; Family Studies, California Preschool Instructional Network (CPIN). </a:t>
            </a:r>
            <a:r>
              <a:rPr lang="en-US" sz="9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(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02</a:t>
            </a:r>
            <a:r>
              <a:rPr lang="en-US" sz="9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/2016) </a:t>
            </a:r>
            <a:endParaRPr lang="en-US" sz="9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83" charset="0"/>
              <a:ea typeface="Arial" pitchFamily="-83" charset="0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365624"/>
            <a:ext cx="9144000" cy="2168526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Preschool Learning Foundations and Curriculum </a:t>
            </a:r>
            <a:r>
              <a:rPr lang="en-US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Framework: </a:t>
            </a:r>
            <a:r>
              <a:rPr lang="en-US" altLang="en-US" sz="3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/>
            </a:r>
            <a:br>
              <a:rPr lang="en-US" altLang="en-US" sz="3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anose="020B0600070205080204" pitchFamily="34" charset="-128"/>
              </a:rPr>
              <a:t>At-a-Glance Overview of Volumes 1, 2, and 3</a:t>
            </a:r>
            <a:endParaRPr lang="en-US" altLang="en-US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57350" name="Rectangle 10"/>
          <p:cNvSpPr>
            <a:spLocks noChangeArrowheads="1"/>
          </p:cNvSpPr>
          <p:nvPr/>
        </p:nvSpPr>
        <p:spPr bwMode="auto">
          <a:xfrm>
            <a:off x="3429000" y="264318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5917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000" dirty="0" smtClean="0"/>
              <a:t>CaliforniaEarlyChildhoodOnline.org</a:t>
            </a:r>
          </a:p>
        </p:txBody>
      </p:sp>
      <p:pic>
        <p:nvPicPr>
          <p:cNvPr id="67586" name="Content Placeholder 7" descr="CECOpic.tif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6" y="1070812"/>
            <a:ext cx="4208954" cy="3810000"/>
          </a:xfrm>
          <a:ln>
            <a:solidFill>
              <a:schemeClr val="tx1"/>
            </a:solidFill>
          </a:ln>
        </p:spPr>
      </p:pic>
      <p:sp>
        <p:nvSpPr>
          <p:cNvPr id="67587" name="Content Placeholder 3"/>
          <p:cNvSpPr>
            <a:spLocks noGrp="1"/>
          </p:cNvSpPr>
          <p:nvPr>
            <p:ph sz="half" idx="2"/>
          </p:nvPr>
        </p:nvSpPr>
        <p:spPr>
          <a:xfrm>
            <a:off x="4735630" y="1070812"/>
            <a:ext cx="4071486" cy="517357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120650" indent="0">
              <a:buNone/>
            </a:pPr>
            <a:r>
              <a:rPr lang="en-US" altLang="en-US" sz="3000" dirty="0" smtClean="0">
                <a:solidFill>
                  <a:srgbClr val="219AA7"/>
                </a:solidFill>
                <a:effectLst/>
              </a:rPr>
              <a:t>For more information, check out the online modules </a:t>
            </a:r>
            <a:r>
              <a:rPr lang="en-US" altLang="en-US" sz="3000" dirty="0" smtClean="0">
                <a:solidFill>
                  <a:srgbClr val="219AA7"/>
                </a:solidFill>
                <a:effectLst/>
              </a:rPr>
              <a:t>about California’s Preschool Learning Foundations and Framework on CECO (California Early Childhood Online).</a:t>
            </a:r>
            <a:endParaRPr lang="en-US" altLang="en-US" dirty="0" smtClean="0">
              <a:solidFill>
                <a:srgbClr val="219AA7"/>
              </a:solidFill>
              <a:effectLst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A4A7F52-D572-4598-A64C-D194F47B0BC3}" type="slidenum">
              <a:rPr lang="en-US" altLang="en-US" sz="1200">
                <a:solidFill>
                  <a:schemeClr val="bg1"/>
                </a:solidFill>
              </a:rPr>
              <a:pPr eaLnBrk="1" hangingPunct="1"/>
              <a:t>10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607374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>
                <a:solidFill>
                  <a:schemeClr val="bg1"/>
                </a:solidFill>
              </a:rPr>
              <a:t>©</a:t>
            </a:r>
            <a:r>
              <a:rPr lang="en-US" altLang="en-US" sz="800" dirty="0" smtClean="0">
                <a:solidFill>
                  <a:schemeClr val="bg1"/>
                </a:solidFill>
              </a:rPr>
              <a:t>2016 </a:t>
            </a:r>
            <a:r>
              <a:rPr lang="en-US" altLang="en-US" sz="800" dirty="0">
                <a:solidFill>
                  <a:schemeClr val="bg1"/>
                </a:solidFill>
              </a:rPr>
              <a:t>California Department of Education (CDE) with the </a:t>
            </a:r>
            <a:r>
              <a:rPr lang="en-US" altLang="en-US" sz="800" dirty="0" err="1">
                <a:solidFill>
                  <a:schemeClr val="bg1"/>
                </a:solidFill>
              </a:rPr>
              <a:t>WestEd</a:t>
            </a:r>
            <a:r>
              <a:rPr lang="en-US" altLang="en-US" sz="800" dirty="0">
                <a:solidFill>
                  <a:schemeClr val="bg1"/>
                </a:solidFill>
              </a:rPr>
              <a:t> Center for Child &amp; Family Studies, California Preschool Instructional Network (CPIN).  (</a:t>
            </a:r>
            <a:r>
              <a:rPr lang="en-US" altLang="en-US" sz="800" dirty="0" smtClean="0">
                <a:solidFill>
                  <a:schemeClr val="bg1"/>
                </a:solidFill>
              </a:rPr>
              <a:t>02/2016) 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 sz="quarter"/>
          </p:nvPr>
        </p:nvSpPr>
        <p:spPr>
          <a:xfrm>
            <a:off x="1093508" y="0"/>
            <a:ext cx="7861955" cy="1169133"/>
          </a:xfrm>
        </p:spPr>
        <p:txBody>
          <a:bodyPr/>
          <a:lstStyle/>
          <a:p>
            <a:r>
              <a:rPr lang="en-US" altLang="en-US" dirty="0" smtClean="0"/>
              <a:t>Further Training</a:t>
            </a:r>
          </a:p>
        </p:txBody>
      </p:sp>
      <p:pic>
        <p:nvPicPr>
          <p:cNvPr id="6963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69" y="2528949"/>
            <a:ext cx="7218632" cy="2985717"/>
          </a:xfr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26631" y="1169133"/>
            <a:ext cx="7407169" cy="135981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 smtClean="0"/>
              <a:t>Contact your local CPIN region for more in-depth training.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415169" y="5775960"/>
            <a:ext cx="7271631" cy="70104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https://cpin.us/regions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B95C9D2-51FC-401D-89AC-0581288855D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4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870" y="-1"/>
            <a:ext cx="766949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CDE Web </a:t>
            </a:r>
            <a:r>
              <a:rPr lang="en-US" sz="4000" dirty="0" smtClean="0"/>
              <a:t>Site</a:t>
            </a:r>
            <a:endParaRPr lang="en-US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590" y="1142999"/>
            <a:ext cx="8013032" cy="552249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800" dirty="0" smtClean="0"/>
              <a:t>At </a:t>
            </a:r>
            <a:r>
              <a:rPr lang="en-US" sz="2800" dirty="0"/>
              <a:t>the Web address, the underlined </a:t>
            </a:r>
            <a:r>
              <a:rPr lang="en-US" sz="2800" u="sng" dirty="0"/>
              <a:t>Preschool Learning Foundations</a:t>
            </a:r>
            <a:r>
              <a:rPr lang="en-US" sz="2800" dirty="0"/>
              <a:t> link takes you to the publication. </a:t>
            </a:r>
            <a:r>
              <a:rPr lang="en-US" sz="2800" dirty="0" smtClean="0"/>
              <a:t>Upon reaching the publication you </a:t>
            </a:r>
            <a:r>
              <a:rPr lang="en-US" sz="2800" dirty="0"/>
              <a:t>will have easy access to the chapters and sections within the 192 page </a:t>
            </a:r>
            <a:r>
              <a:rPr lang="en-US" sz="2800" dirty="0" smtClean="0"/>
              <a:t>document.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800" dirty="0"/>
              <a:t>The Appendix, </a:t>
            </a:r>
            <a:r>
              <a:rPr lang="en-US" sz="2800" dirty="0" smtClean="0"/>
              <a:t>found on </a:t>
            </a:r>
            <a:r>
              <a:rPr lang="en-US" sz="2800" dirty="0"/>
              <a:t>pages 173-192, provides a summary list of the foundations. 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800" dirty="0"/>
              <a:t>Frequently Asked Questions (FAQs) are posted on the </a:t>
            </a:r>
            <a:r>
              <a:rPr lang="en-US" sz="2800" dirty="0" smtClean="0"/>
              <a:t>Web site</a:t>
            </a:r>
            <a:r>
              <a:rPr lang="en-US" sz="2800" dirty="0"/>
              <a:t>. Questions </a:t>
            </a:r>
            <a:r>
              <a:rPr lang="en-US" sz="2800" dirty="0" smtClean="0"/>
              <a:t>not addressed by the FAQs can </a:t>
            </a:r>
            <a:r>
              <a:rPr lang="en-US" sz="2800" dirty="0"/>
              <a:t>be sent </a:t>
            </a:r>
            <a:r>
              <a:rPr lang="en-US" sz="2800" dirty="0" smtClean="0"/>
              <a:t>to psfoundations@cde.ca.gov.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90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509" y="246357"/>
            <a:ext cx="737725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For </a:t>
            </a:r>
            <a:r>
              <a:rPr lang="en-US" sz="4000" dirty="0"/>
              <a:t>Purchase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3509" y="1524000"/>
            <a:ext cx="7715167" cy="4525963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dirty="0"/>
              <a:t>The </a:t>
            </a:r>
            <a:r>
              <a:rPr lang="en-US" i="1" dirty="0"/>
              <a:t>Preschool Learning Foundations</a:t>
            </a:r>
            <a:r>
              <a:rPr lang="en-US" dirty="0"/>
              <a:t> publication is available for purchase from the CDE Press for $19.95.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dirty="0"/>
              <a:t>Ordering information can be found at the CDE Web site www.cde.ca.gov or by calling 800-995-4099. </a:t>
            </a:r>
          </a:p>
        </p:txBody>
      </p:sp>
    </p:spTree>
    <p:extLst>
      <p:ext uri="{BB962C8B-B14F-4D97-AF65-F5344CB8AC3E}">
        <p14:creationId xmlns:p14="http://schemas.microsoft.com/office/powerpoint/2010/main" val="2961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 title="Laugh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82" r="33940" b="-82"/>
          <a:stretch/>
        </p:blipFill>
        <p:spPr>
          <a:xfrm>
            <a:off x="0" y="-89452"/>
            <a:ext cx="9154160" cy="6947452"/>
          </a:xfrm>
          <a:noFill/>
        </p:spPr>
      </p:pic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258417" y="95733"/>
            <a:ext cx="3617843" cy="1713189"/>
          </a:xfrm>
        </p:spPr>
        <p:txBody>
          <a:bodyPr/>
          <a:lstStyle/>
          <a:p>
            <a:pPr eaLnBrk="1" hangingPunct="1"/>
            <a:r>
              <a:rPr lang="en-US" altLang="en-US" sz="4800" dirty="0" smtClean="0"/>
              <a:t>Thank </a:t>
            </a:r>
            <a:r>
              <a:rPr lang="en-US" altLang="en-US" sz="4800" dirty="0" smtClean="0"/>
              <a:t>you </a:t>
            </a:r>
            <a:r>
              <a:rPr lang="en-US" altLang="en-US" sz="4800" dirty="0" smtClean="0"/>
              <a:t>for </a:t>
            </a:r>
            <a:r>
              <a:rPr lang="en-US" altLang="en-US" sz="4800" dirty="0" smtClean="0"/>
              <a:t>coming</a:t>
            </a:r>
            <a:r>
              <a:rPr lang="en-US" altLang="en-US" sz="4800" dirty="0" smtClean="0"/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20D83-C453-456D-B69A-973264F0AC1B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623592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en-US" altLang="en-US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en-US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Department of Education (CDE) with the </a:t>
            </a:r>
            <a:r>
              <a:rPr lang="en-US" altLang="en-US" sz="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WestEd</a:t>
            </a:r>
            <a:r>
              <a:rPr lang="en-US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 for Child &amp; Family Studies, California Preschool Instructional Network (CPIN).  (</a:t>
            </a:r>
            <a:r>
              <a:rPr lang="en-US" altLang="en-US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02/2016) </a:t>
            </a:r>
            <a:endParaRPr lang="en-US" alt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667500" y="1530349"/>
            <a:ext cx="1343797" cy="594497"/>
          </a:xfrm>
          <a:noFill/>
        </p:spPr>
        <p:txBody>
          <a:bodyPr/>
          <a:lstStyle/>
          <a:p>
            <a:pPr>
              <a:tabLst>
                <a:tab pos="2578100" algn="l"/>
              </a:tabLst>
            </a:pPr>
            <a:r>
              <a:rPr lang="en-US" altLang="en-US" sz="800" dirty="0" smtClean="0">
                <a:ea typeface="ＭＳ Ｐゴシック" panose="020B0600070205080204" pitchFamily="34" charset="-128"/>
              </a:rPr>
              <a:t>Ensuring High-Quality </a:t>
            </a:r>
            <a:br>
              <a:rPr lang="en-US" altLang="en-US" sz="800" dirty="0" smtClean="0">
                <a:ea typeface="ＭＳ Ｐゴシック" panose="020B0600070205080204" pitchFamily="34" charset="-128"/>
              </a:rPr>
            </a:br>
            <a:r>
              <a:rPr lang="en-US" altLang="en-US" sz="800" dirty="0" smtClean="0">
                <a:ea typeface="ＭＳ Ｐゴシック" panose="020B0600070205080204" pitchFamily="34" charset="-128"/>
              </a:rPr>
              <a:t>Preschool Programs</a:t>
            </a:r>
          </a:p>
        </p:txBody>
      </p:sp>
      <p:sp>
        <p:nvSpPr>
          <p:cNvPr id="73731" name="Content Placeholder 1"/>
          <p:cNvSpPr>
            <a:spLocks noGrp="1"/>
          </p:cNvSpPr>
          <p:nvPr>
            <p:ph sz="quarter" idx="1"/>
          </p:nvPr>
        </p:nvSpPr>
        <p:spPr>
          <a:xfrm>
            <a:off x="1124744" y="420773"/>
            <a:ext cx="4547007" cy="5807031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With a goal of ensuring that all preschools offer high-quality programs, the California Department of Education developed these preschool learning foundations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buFontTx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On January 22, 2008, Jack O’Connell—then State Superintendent of Public Instruction—</a:t>
            </a:r>
            <a:r>
              <a:rPr lang="en-US" altLang="ja-JP" sz="2400" dirty="0">
                <a:ea typeface="ＭＳ Ｐゴシック" panose="020B0600070205080204" pitchFamily="34" charset="-128"/>
              </a:rPr>
              <a:t>formally released the foundations during the California State of Education address. 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73732" name="Content Placeholder 5" descr="9396022746_7dacee9b79_z.jpg" title="Imaginary play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5" t="12346" b="10780"/>
          <a:stretch>
            <a:fillRect/>
          </a:stretch>
        </p:blipFill>
        <p:spPr>
          <a:xfrm>
            <a:off x="5526172" y="420773"/>
            <a:ext cx="2960349" cy="3521032"/>
          </a:xfrm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3733" name="Content Placeholder 10" descr="Drawing plants" title="Drawing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7970" r="9631" b="13426"/>
          <a:stretch>
            <a:fillRect/>
          </a:stretch>
        </p:blipFill>
        <p:spPr>
          <a:xfrm>
            <a:off x="6457950" y="3362325"/>
            <a:ext cx="2462213" cy="3190875"/>
          </a:xfrm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37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854E327-2417-4D7D-A239-FCB5566E264D}" type="slidenum">
              <a:rPr lang="en-US" altLang="en-US" sz="1200" smtClean="0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sz="quarter"/>
          </p:nvPr>
        </p:nvSpPr>
        <p:spPr>
          <a:xfrm>
            <a:off x="2036630" y="784902"/>
            <a:ext cx="1276277" cy="1925247"/>
          </a:xfrm>
        </p:spPr>
        <p:txBody>
          <a:bodyPr/>
          <a:lstStyle/>
          <a:p>
            <a:r>
              <a:rPr lang="en-US" sz="800" b="0" dirty="0" smtClean="0">
                <a:solidFill>
                  <a:srgbClr val="28B9C8"/>
                </a:solidFill>
                <a:effectLst/>
              </a:rPr>
              <a:t>Volumes 1-3 of the PLF and PCF</a:t>
            </a:r>
            <a:endParaRPr lang="en-US" sz="800" b="0" dirty="0">
              <a:solidFill>
                <a:srgbClr val="28B9C8"/>
              </a:solidFill>
              <a:effectLst/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62" y="544943"/>
            <a:ext cx="1960931" cy="2551163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8686800" y="0"/>
            <a:ext cx="457200" cy="365125"/>
          </a:xfrm>
        </p:spPr>
        <p:txBody>
          <a:bodyPr/>
          <a:lstStyle/>
          <a:p>
            <a:fld id="{7D96B55C-1C43-4E68-A40B-E3FE92E0D6A1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36" y="2087738"/>
            <a:ext cx="1952320" cy="2551163"/>
          </a:xfrm>
          <a:ln>
            <a:solidFill>
              <a:schemeClr val="tx1"/>
            </a:solidFill>
          </a:ln>
        </p:spPr>
      </p:pic>
      <p:pic>
        <p:nvPicPr>
          <p:cNvPr id="24" name="Content Placeholder 23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64" y="3660402"/>
            <a:ext cx="1960931" cy="2595563"/>
          </a:xfrm>
          <a:ln>
            <a:solidFill>
              <a:schemeClr val="tx1"/>
            </a:solidFill>
          </a:ln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27" y="500543"/>
            <a:ext cx="1960931" cy="2595563"/>
          </a:xfrm>
          <a:ln>
            <a:solidFill>
              <a:schemeClr val="tx1"/>
            </a:solidFill>
          </a:ln>
        </p:spPr>
      </p:pic>
      <p:pic>
        <p:nvPicPr>
          <p:cNvPr id="23" name="Content Placeholder 22"/>
          <p:cNvPicPr>
            <a:picLocks noGrp="1" noChangeAspect="1"/>
          </p:cNvPicPr>
          <p:nvPr>
            <p:ph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66" y="2087738"/>
            <a:ext cx="2001614" cy="2601109"/>
          </a:xfrm>
          <a:ln>
            <a:solidFill>
              <a:schemeClr val="tx1"/>
            </a:solidFill>
          </a:ln>
        </p:spPr>
      </p:pic>
      <p:pic>
        <p:nvPicPr>
          <p:cNvPr id="25" name="Content Placeholder 24"/>
          <p:cNvPicPr>
            <a:picLocks noGrp="1" noChangeAspect="1"/>
          </p:cNvPicPr>
          <p:nvPr>
            <p:ph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85" y="3660402"/>
            <a:ext cx="2083815" cy="261564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31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32154" y="313108"/>
            <a:ext cx="8211846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en-US" sz="3600" dirty="0" smtClean="0">
                <a:ea typeface="ＭＳ Ｐゴシック" panose="020B0600070205080204" pitchFamily="34" charset="-128"/>
              </a:rPr>
              <a:t>What are the foundations based on?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3600" dirty="0" smtClean="0">
                <a:ea typeface="ＭＳ Ｐゴシック" panose="020B0600070205080204" pitchFamily="34" charset="-128"/>
              </a:rPr>
            </a:br>
            <a:endParaRPr lang="en-US" altLang="en-US" sz="3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04404" y="1191827"/>
            <a:ext cx="3719004" cy="2185988"/>
          </a:xfrm>
          <a:solidFill>
            <a:srgbClr val="FFFFFF"/>
          </a:solidFill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115888" indent="0">
              <a:buNone/>
              <a:defRPr/>
            </a:pPr>
            <a:r>
              <a:rPr lang="en-US" dirty="0" smtClean="0">
                <a:solidFill>
                  <a:srgbClr val="219AA7"/>
                </a:solidFill>
                <a:effectLst/>
              </a:rPr>
              <a:t>Current </a:t>
            </a:r>
            <a:r>
              <a:rPr lang="en-US" dirty="0" smtClean="0">
                <a:solidFill>
                  <a:srgbClr val="219AA7"/>
                </a:solidFill>
                <a:effectLst/>
              </a:rPr>
              <a:t>evidence-based research </a:t>
            </a:r>
            <a:endParaRPr lang="en-US" dirty="0">
              <a:solidFill>
                <a:srgbClr val="219AA7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0692" y="1191827"/>
            <a:ext cx="3830714" cy="2185988"/>
          </a:xfrm>
          <a:solidFill>
            <a:srgbClr val="FFFFFF"/>
          </a:solidFill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115888" indent="0">
              <a:buNone/>
              <a:defRPr/>
            </a:pPr>
            <a:r>
              <a:rPr lang="en-US" dirty="0" smtClean="0">
                <a:solidFill>
                  <a:srgbClr val="219AA7"/>
                </a:solidFill>
                <a:effectLst/>
              </a:rPr>
              <a:t>Examples from the field provided by expert practitioners</a:t>
            </a:r>
            <a:endParaRPr lang="en-US" dirty="0">
              <a:solidFill>
                <a:srgbClr val="219AA7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04404" y="3556849"/>
            <a:ext cx="3719004" cy="2187575"/>
          </a:xfrm>
          <a:solidFill>
            <a:srgbClr val="FFFFFF"/>
          </a:solidFill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115888" indent="0">
              <a:buNone/>
              <a:defRPr/>
            </a:pPr>
            <a:r>
              <a:rPr lang="en-US" dirty="0" smtClean="0">
                <a:solidFill>
                  <a:srgbClr val="219AA7"/>
                </a:solidFill>
                <a:effectLst/>
              </a:rPr>
              <a:t>Early childhood education standards from other states </a:t>
            </a:r>
            <a:endParaRPr lang="en-US" dirty="0">
              <a:solidFill>
                <a:srgbClr val="219AA7"/>
              </a:solidFill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0692" y="3556849"/>
            <a:ext cx="3830714" cy="2187575"/>
          </a:xfrm>
          <a:solidFill>
            <a:srgbClr val="FFFFFF"/>
          </a:solidFill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115888" indent="0">
              <a:buNone/>
              <a:defRPr/>
            </a:pPr>
            <a:r>
              <a:rPr lang="en-US" dirty="0" smtClean="0">
                <a:solidFill>
                  <a:srgbClr val="219AA7"/>
                </a:solidFill>
                <a:effectLst/>
              </a:rPr>
              <a:t>Well validated </a:t>
            </a:r>
            <a:r>
              <a:rPr lang="en-US" dirty="0" smtClean="0">
                <a:solidFill>
                  <a:srgbClr val="219AA7"/>
                </a:solidFill>
                <a:effectLst/>
              </a:rPr>
              <a:t>assessment </a:t>
            </a:r>
            <a:r>
              <a:rPr lang="en-US" dirty="0" smtClean="0">
                <a:solidFill>
                  <a:srgbClr val="219AA7"/>
                </a:solidFill>
                <a:effectLst/>
              </a:rPr>
              <a:t>tools</a:t>
            </a:r>
            <a:endParaRPr lang="en-US" dirty="0">
              <a:solidFill>
                <a:srgbClr val="219AA7"/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C20A0-3A8C-401B-B77B-0FAAE5FCD4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7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96" y="0"/>
            <a:ext cx="8179904" cy="1461052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The California Preschool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Learning Foundations (PLF)</a:t>
            </a:r>
            <a:endParaRPr lang="en-US" sz="3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52330" y="1550503"/>
            <a:ext cx="7777370" cy="508883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romote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understanding of preschool children’s learning and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guide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instructional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practice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Have nine </a:t>
            </a:r>
            <a:r>
              <a:rPr lang="en-US" dirty="0"/>
              <a:t>domains aligned with </a:t>
            </a:r>
            <a:r>
              <a:rPr lang="en-US" dirty="0" smtClean="0"/>
              <a:t>K-12 curriculum standards</a:t>
            </a:r>
            <a:r>
              <a:rPr lang="en-US" dirty="0"/>
              <a:t>: </a:t>
            </a:r>
          </a:p>
          <a:p>
            <a:pPr lvl="1">
              <a:defRPr/>
            </a:pPr>
            <a:r>
              <a:rPr lang="en-US" sz="1800" dirty="0" smtClean="0"/>
              <a:t>Social-Emotional Development </a:t>
            </a:r>
          </a:p>
          <a:p>
            <a:pPr lvl="1">
              <a:defRPr/>
            </a:pPr>
            <a:r>
              <a:rPr lang="en-US" sz="1800" dirty="0" smtClean="0"/>
              <a:t>Language </a:t>
            </a:r>
            <a:r>
              <a:rPr lang="en-US" sz="1800" dirty="0"/>
              <a:t>and </a:t>
            </a:r>
            <a:r>
              <a:rPr lang="en-US" sz="1800" dirty="0" smtClean="0"/>
              <a:t>Literacy Development</a:t>
            </a:r>
            <a:endParaRPr lang="en-US" sz="1800" dirty="0"/>
          </a:p>
          <a:p>
            <a:pPr lvl="1">
              <a:defRPr/>
            </a:pPr>
            <a:r>
              <a:rPr lang="en-US" sz="1800" dirty="0" smtClean="0"/>
              <a:t>English-Language </a:t>
            </a:r>
            <a:r>
              <a:rPr lang="en-US" sz="1800" dirty="0"/>
              <a:t>Development</a:t>
            </a:r>
          </a:p>
          <a:p>
            <a:pPr lvl="1">
              <a:defRPr/>
            </a:pPr>
            <a:r>
              <a:rPr lang="en-US" sz="1800" dirty="0"/>
              <a:t>Mathematics</a:t>
            </a:r>
          </a:p>
          <a:p>
            <a:pPr lvl="1">
              <a:defRPr/>
            </a:pPr>
            <a:r>
              <a:rPr lang="en-US" sz="1800" dirty="0"/>
              <a:t>Visual and Performing Arts</a:t>
            </a:r>
          </a:p>
          <a:p>
            <a:pPr lvl="1">
              <a:defRPr/>
            </a:pPr>
            <a:r>
              <a:rPr lang="en-US" sz="1800" dirty="0"/>
              <a:t>Physical Development</a:t>
            </a:r>
          </a:p>
          <a:p>
            <a:pPr lvl="1">
              <a:defRPr/>
            </a:pPr>
            <a:r>
              <a:rPr lang="en-US" sz="1800" dirty="0"/>
              <a:t>Health</a:t>
            </a:r>
          </a:p>
          <a:p>
            <a:pPr lvl="1">
              <a:defRPr/>
            </a:pPr>
            <a:r>
              <a:rPr lang="en-US" sz="1800" dirty="0" smtClean="0"/>
              <a:t>History-Social </a:t>
            </a:r>
            <a:r>
              <a:rPr lang="en-US" sz="1800" dirty="0"/>
              <a:t>Science</a:t>
            </a:r>
          </a:p>
          <a:p>
            <a:pPr lvl="1">
              <a:defRPr/>
            </a:pPr>
            <a:r>
              <a:rPr lang="en-US" sz="1800" dirty="0"/>
              <a:t>Science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5C9D2-51FC-401D-89AC-0581288855D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4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458200" y="0"/>
            <a:ext cx="6858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011439A-6757-43F5-BBE0-9913857AEA5D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569" y="246357"/>
            <a:ext cx="7996883" cy="1143000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Foundations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0492" y="1389357"/>
            <a:ext cx="7810960" cy="4350431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altLang="en-US" sz="3000" dirty="0" smtClean="0"/>
              <a:t>The foundations describe the knowledge and skills that all young children typically exhibit: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800" dirty="0">
                <a:cs typeface="Arial" panose="020B0604020202020204" pitchFamily="34" charset="0"/>
              </a:rPr>
              <a:t>A</a:t>
            </a:r>
            <a:r>
              <a:rPr lang="en-US" altLang="en-US" sz="2800" dirty="0" smtClean="0">
                <a:cs typeface="Arial" panose="020B0604020202020204" pitchFamily="34" charset="0"/>
              </a:rPr>
              <a:t>t around 48 and 60 months of age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800" dirty="0">
                <a:cs typeface="Arial" panose="020B0604020202020204" pitchFamily="34" charset="0"/>
              </a:rPr>
              <a:t>A</a:t>
            </a:r>
            <a:r>
              <a:rPr lang="en-US" altLang="en-US" sz="2800" dirty="0" smtClean="0">
                <a:cs typeface="Arial" panose="020B0604020202020204" pitchFamily="34" charset="0"/>
              </a:rPr>
              <a:t>s they complete their first or second year of preschool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800" dirty="0">
                <a:cs typeface="Arial" panose="020B0604020202020204" pitchFamily="34" charset="0"/>
              </a:rPr>
              <a:t>W</a:t>
            </a:r>
            <a:r>
              <a:rPr lang="en-US" altLang="en-US" sz="2800" dirty="0" smtClean="0">
                <a:cs typeface="Arial" panose="020B0604020202020204" pitchFamily="34" charset="0"/>
              </a:rPr>
              <a:t>ith appropriate support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2800" dirty="0" smtClean="0">
                <a:cs typeface="Arial" panose="020B0604020202020204" pitchFamily="34" charset="0"/>
              </a:rPr>
              <a:t>When attending a high-quality preschool </a:t>
            </a:r>
            <a:r>
              <a:rPr lang="en-US" altLang="en-US" sz="2800" dirty="0" smtClean="0">
                <a:cs typeface="Arial" panose="020B0604020202020204" pitchFamily="34" charset="0"/>
              </a:rPr>
              <a:t>program</a:t>
            </a:r>
            <a:endParaRPr lang="en-US" altLang="en-US" sz="2800" dirty="0" smtClean="0"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title="Special ed riding a trike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t="7675" r="8690" b="4869"/>
          <a:stretch/>
        </p:blipFill>
        <p:spPr bwMode="auto">
          <a:xfrm>
            <a:off x="-9940" y="-29818"/>
            <a:ext cx="9134061" cy="690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561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Framework Strategies</a:t>
            </a:r>
          </a:p>
        </p:txBody>
      </p:sp>
      <p:sp>
        <p:nvSpPr>
          <p:cNvPr id="40653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56949" y="894522"/>
            <a:ext cx="5498415" cy="5287617"/>
          </a:xfrm>
          <a:noFill/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PCF provides teacher strategies that are: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Developmentally </a:t>
            </a: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Reflective and </a:t>
            </a:r>
            <a:r>
              <a:rPr lang="en-US" altLang="en-US" sz="3200" dirty="0"/>
              <a:t> </a:t>
            </a: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intentional</a:t>
            </a:r>
            <a:endParaRPr lang="en-US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Individually and culturally meaningful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</a:t>
            </a:r>
            <a:endParaRPr lang="en-US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20D83-C453-456D-B69A-973264F0AC1B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623592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</a:t>
            </a:r>
            <a:r>
              <a:rPr lang="en-US" altLang="en-US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en-US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Department of Education (CDE) with the </a:t>
            </a:r>
            <a:r>
              <a:rPr lang="en-US" altLang="en-US" sz="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WestEd</a:t>
            </a:r>
            <a:r>
              <a:rPr lang="en-US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 for Child &amp; Family Studies, California Preschool Instructional Network (CPIN).  (</a:t>
            </a:r>
            <a:r>
              <a:rPr lang="en-US" altLang="en-US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02/2016) </a:t>
            </a:r>
            <a:endParaRPr lang="en-US" alt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000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6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6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6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6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49149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The framework is for ALL children.</a:t>
            </a:r>
          </a:p>
        </p:txBody>
      </p:sp>
      <p:sp>
        <p:nvSpPr>
          <p:cNvPr id="5529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6700" y="1810261"/>
            <a:ext cx="4648200" cy="3916362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n-US" altLang="en-US" sz="2800" dirty="0" smtClean="0"/>
              <a:t>Not all children learn in the same way.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endParaRPr lang="en-US" altLang="en-US" sz="1400" dirty="0" smtClean="0"/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n-US" altLang="en-US" sz="2800" dirty="0" smtClean="0"/>
              <a:t>But </a:t>
            </a:r>
            <a:r>
              <a:rPr lang="en-US" altLang="en-US" sz="2800" b="1" dirty="0" smtClean="0"/>
              <a:t>all </a:t>
            </a:r>
            <a:r>
              <a:rPr lang="en-US" altLang="en-US" sz="2800" dirty="0" smtClean="0"/>
              <a:t>children </a:t>
            </a:r>
            <a:r>
              <a:rPr lang="en-US" altLang="en-US" sz="2800" dirty="0" smtClean="0"/>
              <a:t>will benefit from strategies and concepts in the Preschool Curriculum Framework.</a:t>
            </a:r>
          </a:p>
        </p:txBody>
      </p:sp>
      <p:pic>
        <p:nvPicPr>
          <p:cNvPr id="55299" name="Picture 4" title="Art ti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0"/>
            <a:ext cx="42291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20D83-C453-456D-B69A-973264F0AC1B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545819"/>
            <a:ext cx="4914900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>
                <a:solidFill>
                  <a:schemeClr val="bg1"/>
                </a:solidFill>
              </a:rPr>
              <a:t>©</a:t>
            </a:r>
            <a:r>
              <a:rPr lang="en-US" altLang="en-US" sz="800" dirty="0" smtClean="0">
                <a:solidFill>
                  <a:schemeClr val="bg1"/>
                </a:solidFill>
              </a:rPr>
              <a:t>2016 </a:t>
            </a:r>
            <a:r>
              <a:rPr lang="en-US" altLang="en-US" sz="800" dirty="0">
                <a:solidFill>
                  <a:schemeClr val="bg1"/>
                </a:solidFill>
              </a:rPr>
              <a:t>California Department of Education (CDE) with the </a:t>
            </a:r>
            <a:r>
              <a:rPr lang="en-US" altLang="en-US" sz="800" dirty="0" err="1">
                <a:solidFill>
                  <a:schemeClr val="bg1"/>
                </a:solidFill>
              </a:rPr>
              <a:t>WestEd</a:t>
            </a:r>
            <a:r>
              <a:rPr lang="en-US" altLang="en-US" sz="800" dirty="0">
                <a:solidFill>
                  <a:schemeClr val="bg1"/>
                </a:solidFill>
              </a:rPr>
              <a:t> Center for Child &amp; Family Studies, California Preschool Instructional Network (CPIN).  (</a:t>
            </a:r>
            <a:r>
              <a:rPr lang="en-US" altLang="en-US" sz="800" dirty="0" smtClean="0">
                <a:solidFill>
                  <a:schemeClr val="bg1"/>
                </a:solidFill>
              </a:rPr>
              <a:t>02/2016) </a:t>
            </a:r>
            <a:endParaRPr lang="en-US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378036" y="8308"/>
            <a:ext cx="4765964" cy="1206880"/>
          </a:xfrm>
        </p:spPr>
        <p:txBody>
          <a:bodyPr/>
          <a:lstStyle/>
          <a:p>
            <a:r>
              <a:rPr lang="en-US" altLang="en-US" sz="4000" dirty="0" smtClean="0"/>
              <a:t>Domain Chapters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87779" y="1215188"/>
            <a:ext cx="4656222" cy="5642811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framework domain chapter </a:t>
            </a: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has:</a:t>
            </a:r>
            <a:endParaRPr lang="en-US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Guiding 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</a:t>
            </a:r>
            <a:endParaRPr lang="en-US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Environments and 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endParaRPr lang="en-US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the 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strands 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400" dirty="0" err="1"/>
              <a:t>s</a:t>
            </a:r>
            <a:r>
              <a:rPr lang="en-US" alt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ubstrands</a:t>
            </a:r>
            <a:endParaRPr lang="en-US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400" dirty="0" smtClean="0"/>
              <a:t>Vignettes from teachers in the field</a:t>
            </a:r>
          </a:p>
          <a:p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based interactions and strategies</a:t>
            </a:r>
          </a:p>
          <a:p>
            <a:r>
              <a:rPr lang="en-US" altLang="en-US" sz="2400" dirty="0" smtClean="0"/>
              <a:t>Research highlights</a:t>
            </a:r>
          </a:p>
          <a:p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 for teachers</a:t>
            </a:r>
            <a:endParaRPr lang="en-US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D492A-F7E5-49BD-85E2-4473C7CE2E12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9" name="Content Placeholder 3" descr="2.jpg" title="Drawin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09" t="5557" r="36374" b="19331"/>
          <a:stretch/>
        </p:blipFill>
        <p:spPr>
          <a:xfrm>
            <a:off x="0" y="8308"/>
            <a:ext cx="4378036" cy="6858000"/>
          </a:xfrm>
          <a:ln>
            <a:solidFill>
              <a:schemeClr val="bg1"/>
            </a:solidFill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" y="6533965"/>
            <a:ext cx="4378036" cy="33930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/>
              <a:t>©</a:t>
            </a:r>
            <a:r>
              <a:rPr lang="en-US" altLang="en-US" sz="800" dirty="0" smtClean="0"/>
              <a:t>2016 </a:t>
            </a:r>
            <a:r>
              <a:rPr lang="en-US" altLang="en-US" sz="800" dirty="0"/>
              <a:t>California Department of </a:t>
            </a:r>
            <a:r>
              <a:rPr lang="en-US" altLang="en-US" sz="800" dirty="0" err="1" smtClean="0"/>
              <a:t>Educaion</a:t>
            </a:r>
            <a:r>
              <a:rPr lang="en-US" altLang="en-US" sz="800" dirty="0" smtClean="0"/>
              <a:t> </a:t>
            </a:r>
            <a:r>
              <a:rPr lang="en-US" altLang="en-US" sz="800" dirty="0"/>
              <a:t>(CDE) with the </a:t>
            </a:r>
            <a:r>
              <a:rPr lang="en-US" altLang="en-US" sz="800" dirty="0" err="1"/>
              <a:t>WestEd</a:t>
            </a:r>
            <a:r>
              <a:rPr lang="en-US" altLang="en-US" sz="800" dirty="0"/>
              <a:t> Center for Child &amp; Family Studies, California Preschool Instructional Network (CPIN).  (</a:t>
            </a:r>
            <a:r>
              <a:rPr lang="en-US" altLang="en-US" sz="800" dirty="0" smtClean="0"/>
              <a:t>02/2016) 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1849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1392</Words>
  <Application>Microsoft Office PowerPoint</Application>
  <PresentationFormat>On-screen Show (4:3)</PresentationFormat>
  <Paragraphs>139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Times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Preschool Learning Foundations and Curriculum Framework:  At-a-Glance Overview of Volumes 1, 2, and 3</vt:lpstr>
      <vt:lpstr>Ensuring High-Quality  Preschool Programs</vt:lpstr>
      <vt:lpstr>Volumes 1-3 of the PLF and PCF</vt:lpstr>
      <vt:lpstr>What are the foundations based on? </vt:lpstr>
      <vt:lpstr>The California Preschool  Learning Foundations (PLF)</vt:lpstr>
      <vt:lpstr>The Foundations</vt:lpstr>
      <vt:lpstr>Framework Strategies</vt:lpstr>
      <vt:lpstr>The framework is for ALL children.</vt:lpstr>
      <vt:lpstr>Domain Chapters</vt:lpstr>
      <vt:lpstr>CaliforniaEarlyChildhoodOnline.org</vt:lpstr>
      <vt:lpstr>Further Training</vt:lpstr>
      <vt:lpstr>CDE Web Site</vt:lpstr>
      <vt:lpstr>For Purchase</vt:lpstr>
      <vt:lpstr>Thank you for coming!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2014-10-21T20:59:18Z</cp:lastPrinted>
  <dcterms:created xsi:type="dcterms:W3CDTF">2015-07-09T16:07:27Z</dcterms:created>
  <dcterms:modified xsi:type="dcterms:W3CDTF">2016-03-18T17:49:21Z</dcterms:modified>
</cp:coreProperties>
</file>